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337" r:id="rId2"/>
    <p:sldId id="330" r:id="rId3"/>
    <p:sldId id="370" r:id="rId4"/>
    <p:sldId id="340" r:id="rId5"/>
    <p:sldId id="345" r:id="rId6"/>
    <p:sldId id="346" r:id="rId7"/>
    <p:sldId id="338" r:id="rId8"/>
    <p:sldId id="339" r:id="rId9"/>
    <p:sldId id="336" r:id="rId10"/>
    <p:sldId id="354" r:id="rId11"/>
    <p:sldId id="359" r:id="rId12"/>
    <p:sldId id="357" r:id="rId13"/>
    <p:sldId id="358" r:id="rId14"/>
    <p:sldId id="362" r:id="rId15"/>
    <p:sldId id="343" r:id="rId16"/>
    <p:sldId id="360" r:id="rId17"/>
    <p:sldId id="361" r:id="rId18"/>
    <p:sldId id="350" r:id="rId19"/>
    <p:sldId id="351" r:id="rId20"/>
    <p:sldId id="348" r:id="rId21"/>
    <p:sldId id="352" r:id="rId22"/>
    <p:sldId id="368" r:id="rId23"/>
    <p:sldId id="349" r:id="rId24"/>
    <p:sldId id="353" r:id="rId25"/>
    <p:sldId id="333" r:id="rId26"/>
    <p:sldId id="331" r:id="rId27"/>
    <p:sldId id="363" r:id="rId28"/>
    <p:sldId id="364" r:id="rId29"/>
    <p:sldId id="366" r:id="rId30"/>
    <p:sldId id="365" r:id="rId31"/>
    <p:sldId id="369" r:id="rId32"/>
    <p:sldId id="367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E9E9E9"/>
    <a:srgbClr val="FFCE00"/>
    <a:srgbClr val="B08D00"/>
    <a:srgbClr val="FFF6C5"/>
    <a:srgbClr val="00AED8"/>
    <a:srgbClr val="7A7A7A"/>
    <a:srgbClr val="E0B400"/>
    <a:srgbClr val="877B31"/>
    <a:srgbClr val="B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7"/>
    <p:restoredTop sz="86401"/>
  </p:normalViewPr>
  <p:slideViewPr>
    <p:cSldViewPr snapToGrid="0" snapToObjects="1">
      <p:cViewPr varScale="1">
        <p:scale>
          <a:sx n="96" d="100"/>
          <a:sy n="96" d="100"/>
        </p:scale>
        <p:origin x="200" y="4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6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15.06.2019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Co będzie ze mną po śmierci?</a:t>
            </a:r>
            <a:br>
              <a:rPr lang="pl-PL" dirty="0" smtClean="0"/>
            </a:br>
            <a:r>
              <a:rPr lang="pl-PL" sz="4900" dirty="0" smtClean="0"/>
              <a:t>Nadzieja ucznia Jezusa.</a:t>
            </a:r>
            <a:endParaRPr lang="pl-PL" sz="49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luty - czerwiec 2019</a:t>
            </a:r>
          </a:p>
          <a:p>
            <a:pPr algn="r"/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err="1" smtClean="0"/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1557021" y="5092065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</a:t>
            </a:r>
            <a:r>
              <a:rPr lang="pl-PL" altLang="pl-PL" sz="1400" dirty="0" smtClean="0"/>
              <a:t>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 smtClean="0"/>
              <a:t>#2</a:t>
            </a:r>
            <a:r>
              <a:rPr lang="pl-PL" altLang="pl-PL" sz="1400" dirty="0"/>
              <a:t>. Święto Przaśników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</a:t>
            </a:r>
            <a:r>
              <a:rPr lang="pl-PL" altLang="pl-PL" sz="1400" dirty="0" smtClean="0"/>
              <a:t>pierwocin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</a:t>
            </a:r>
            <a:r>
              <a:rPr lang="pl-PL" altLang="pl-PL" sz="1400" dirty="0" smtClean="0"/>
              <a:t>trąb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</a:t>
            </a:r>
            <a:r>
              <a:rPr lang="pl-PL" altLang="pl-PL" sz="1400" dirty="0" smtClean="0"/>
              <a:t>przebłagania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</a:t>
            </a:r>
            <a:r>
              <a:rPr lang="pl-PL" altLang="pl-PL" sz="1400" dirty="0" smtClean="0"/>
              <a:t>namiotów</a:t>
            </a:r>
            <a:endParaRPr lang="pl-PL" altLang="pl-PL" sz="1400" dirty="0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7991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1557021" y="5092065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</a:t>
            </a:r>
            <a:r>
              <a:rPr lang="pl-PL" altLang="pl-PL" sz="1400" dirty="0" smtClean="0"/>
              <a:t>Pana Jezusa jako Baranka Bożego gładzącego grzech świata.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</a:t>
            </a:r>
            <a:r>
              <a:rPr lang="pl-PL" altLang="pl-PL" sz="1400" dirty="0" smtClean="0"/>
              <a:t>lud Boży poza Egiptem, oczyszczenie </a:t>
            </a:r>
            <a:r>
              <a:rPr lang="pl-PL" altLang="pl-PL" sz="1400" dirty="0"/>
              <a:t>z grzechu, </a:t>
            </a:r>
            <a:r>
              <a:rPr lang="pl-PL" altLang="pl-PL" sz="1400" dirty="0" smtClean="0"/>
              <a:t>uświęcenie.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</a:t>
            </a:r>
            <a:r>
              <a:rPr lang="pl-PL" altLang="pl-PL" sz="1400" dirty="0" smtClean="0"/>
              <a:t>Jezusa jako pierwszego.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</a:t>
            </a:r>
            <a:r>
              <a:rPr lang="pl-PL" altLang="pl-PL" sz="1400" dirty="0" smtClean="0"/>
              <a:t>Świętego - zbawienie</a:t>
            </a:r>
            <a:r>
              <a:rPr lang="pl-PL" altLang="pl-PL" sz="1400" dirty="0"/>
              <a:t>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zmartwychwstanie </a:t>
            </a:r>
            <a:r>
              <a:rPr lang="pl-PL" altLang="pl-PL" sz="1400" dirty="0"/>
              <a:t>u</a:t>
            </a:r>
            <a:r>
              <a:rPr lang="pl-PL" altLang="pl-PL" sz="1400" dirty="0" smtClean="0"/>
              <a:t>marłych </a:t>
            </a:r>
            <a:r>
              <a:rPr lang="pl-PL" altLang="pl-PL" sz="1400" dirty="0"/>
              <a:t>w </a:t>
            </a:r>
            <a:r>
              <a:rPr lang="pl-PL" altLang="pl-PL" sz="1400" dirty="0" smtClean="0"/>
              <a:t>Chrystusie, przyjście Pana po swój Kościół.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</a:t>
            </a:r>
            <a:r>
              <a:rPr lang="pl-PL" altLang="pl-PL" sz="1400" dirty="0" smtClean="0"/>
              <a:t>resztki Izraela</a:t>
            </a:r>
            <a:r>
              <a:rPr lang="pl-PL" altLang="pl-PL" sz="1400" dirty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objęcie królowania w </a:t>
            </a:r>
            <a:r>
              <a:rPr lang="pl-PL" altLang="pl-PL" sz="1400" dirty="0" smtClean="0"/>
              <a:t>Tysiącletnim Królestwie.</a:t>
            </a:r>
            <a:endParaRPr lang="pl-PL" altLang="pl-PL" sz="1400" dirty="0"/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158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wykonana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Stworzenie</a:t>
            </a:r>
            <a:r>
              <a:rPr lang="pl-PL" altLang="pl-PL" sz="1600" dirty="0" smtClean="0"/>
              <a:t> (</a:t>
            </a:r>
            <a:r>
              <a:rPr lang="pl-PL" altLang="pl-PL" sz="1600" i="1" dirty="0" smtClean="0"/>
              <a:t>Na początku było Słowo</a:t>
            </a:r>
            <a:r>
              <a:rPr lang="mr-IN" altLang="pl-PL" sz="1600" dirty="0" smtClean="0"/>
              <a:t>…</a:t>
            </a:r>
            <a:r>
              <a:rPr lang="pl-PL" altLang="pl-PL" sz="1600" dirty="0" smtClean="0"/>
              <a:t> i wszystko przez nie się stało)</a:t>
            </a: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dirty="0" smtClean="0"/>
              <a:t>#0. </a:t>
            </a:r>
            <a:r>
              <a:rPr lang="pl-PL" altLang="pl-PL" sz="1600" b="1" dirty="0" smtClean="0"/>
              <a:t>Wcielenie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(Nazaret, anioł Gabriel, panna Maria, Betlejem, mędrcy ze wschodu)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#1. </a:t>
            </a:r>
            <a:r>
              <a:rPr lang="pl-PL" altLang="pl-PL" sz="1600" b="1" dirty="0" smtClean="0"/>
              <a:t>Ukrzyżowanie</a:t>
            </a:r>
            <a:r>
              <a:rPr lang="pl-PL" altLang="pl-PL" sz="1600" dirty="0"/>
              <a:t>, śmierć Jezusa jako Baranka Bożego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#3.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Jezusa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#W. </a:t>
            </a:r>
            <a:r>
              <a:rPr lang="pl-PL" altLang="pl-PL" sz="1600" b="1" dirty="0" smtClean="0"/>
              <a:t>Wniebowstąpienie</a:t>
            </a:r>
            <a:endParaRPr lang="pl-PL" altLang="pl-PL" sz="1600" dirty="0" smtClean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#4. </a:t>
            </a:r>
            <a:r>
              <a:rPr lang="pl-PL" altLang="pl-PL" sz="1600" b="1" dirty="0" smtClean="0"/>
              <a:t>Zesłanie </a:t>
            </a:r>
            <a:r>
              <a:rPr lang="pl-PL" altLang="pl-PL" sz="1600" b="1" dirty="0"/>
              <a:t>Ducha Świętego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07214" y="360424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0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25120" y="20886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 smtClean="0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5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zaplanowana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#5.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umarłych w Chrystusie i zabranie Kościoła do Nieba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#T. </a:t>
            </a:r>
            <a:r>
              <a:rPr lang="pl-PL" altLang="pl-PL" sz="1600" b="1" dirty="0" smtClean="0"/>
              <a:t>Trybunał Chrystusowy</a:t>
            </a:r>
            <a:r>
              <a:rPr lang="pl-PL" altLang="pl-PL" sz="1600" dirty="0" smtClean="0"/>
              <a:t> - r</a:t>
            </a:r>
            <a:r>
              <a:rPr lang="pl-PL" altLang="pl-PL" sz="1600" dirty="0" smtClean="0"/>
              <a:t>ozliczenie </a:t>
            </a:r>
            <a:r>
              <a:rPr lang="pl-PL" altLang="pl-PL" sz="1600" dirty="0"/>
              <a:t>sług, przydział nowych ubrań, wesele Baranka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#8. </a:t>
            </a:r>
            <a:r>
              <a:rPr lang="pl-PL" altLang="pl-PL" sz="1600" b="1" dirty="0" smtClean="0"/>
              <a:t>Przyjście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Jezusa „w chwale” i </a:t>
            </a:r>
            <a:r>
              <a:rPr lang="pl-PL" altLang="pl-PL" sz="1600" b="1" dirty="0"/>
              <a:t>ustanowienie</a:t>
            </a:r>
            <a:r>
              <a:rPr lang="pl-PL" altLang="pl-PL" sz="1600" dirty="0"/>
              <a:t> Królestwa Mesjasza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ludzi i uwolnionego </a:t>
            </a:r>
            <a:r>
              <a:rPr lang="pl-PL" altLang="pl-PL" sz="1600" dirty="0" smtClean="0"/>
              <a:t>Szatana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Sąd</a:t>
            </a:r>
            <a:r>
              <a:rPr lang="pl-PL" altLang="pl-PL" sz="1600" dirty="0" smtClean="0"/>
              <a:t> ostateczny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#N. </a:t>
            </a:r>
            <a:r>
              <a:rPr lang="pl-PL" altLang="pl-PL" sz="1600" dirty="0" smtClean="0"/>
              <a:t>Nowe </a:t>
            </a:r>
            <a:r>
              <a:rPr lang="pl-PL" altLang="pl-PL" sz="1600" dirty="0"/>
              <a:t>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/>
              <a:t>Ziemia</a:t>
            </a:r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  <a:endParaRPr lang="pl-PL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Działania Pana Jezusa na ziemi</a:t>
            </a:r>
            <a:endParaRPr lang="pl-PL" altLang="pl-PL" dirty="0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52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których planuję brać udział</a:t>
            </a:r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Raczej umrę więc wyląduję na „Łonie Abrahama”</a:t>
            </a:r>
          </a:p>
          <a:p>
            <a:pPr marL="0" indent="0">
              <a:buNone/>
            </a:pPr>
            <a:r>
              <a:rPr lang="pl-PL" dirty="0" smtClean="0"/>
              <a:t>#2. W ciele (nowym) zmartwychwstanę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 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 na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/>
              <a:t>Niebo</a:t>
            </a:r>
            <a:r>
              <a:rPr lang="cs-CZ" dirty="0" smtClean="0"/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Nową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Ziemię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Heb</a:t>
            </a:r>
            <a:r>
              <a:rPr lang="pl-PL" dirty="0" smtClean="0"/>
              <a:t> </a:t>
            </a:r>
            <a:r>
              <a:rPr lang="pl-PL" dirty="0"/>
              <a:t>9:27, Gen3:19, </a:t>
            </a:r>
            <a:r>
              <a:rPr lang="pl-PL" dirty="0" err="1"/>
              <a:t>Łk</a:t>
            </a:r>
            <a:r>
              <a:rPr lang="pl-PL" dirty="0"/>
              <a:t> 16:19, Hi 17:11-19, 1Tes4:15, </a:t>
            </a:r>
            <a:r>
              <a:rPr lang="pl-PL" dirty="0" smtClean="0"/>
              <a:t>Dn12:2</a:t>
            </a:r>
          </a:p>
          <a:p>
            <a:pPr marL="0" indent="0">
              <a:buNone/>
            </a:pPr>
            <a:r>
              <a:rPr lang="pl-PL" dirty="0" smtClean="0"/>
              <a:t>#2. </a:t>
            </a:r>
            <a:r>
              <a:rPr lang="it-IT" dirty="0"/>
              <a:t>1Tes4:13, 1Kor15:51, Fil </a:t>
            </a:r>
            <a:r>
              <a:rPr lang="it-IT" dirty="0" smtClean="0"/>
              <a:t>3:20</a:t>
            </a:r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Rz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14:10, 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Łk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19:11, Mt 25:14, 2Kor5:10, 1Kor3:8,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1:3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Ap19:1, 7,  9, 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25:1, J14:1-3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fi-FI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</a:t>
            </a:r>
            <a:r>
              <a:rPr lang="fi-FI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14, Ap19:1, 14 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Ap20:6, Łk19:11, ???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Ap20:7, 11, Ap21:1-5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82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Narodzenie i nowe narodzenie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Ef1:13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usłyszawszy uwierzyliśmy a Bóg zapieczętował obiecanym Duchem Świętym.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 2:1n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Nas umarłych Bóg </a:t>
            </a:r>
            <a:r>
              <a:rPr lang="pl-PL" altLang="x-none" sz="1800" dirty="0">
                <a:solidFill>
                  <a:srgbClr val="FF0000"/>
                </a:solidFill>
              </a:rPr>
              <a:t>o</a:t>
            </a:r>
            <a:r>
              <a:rPr lang="pl-PL" altLang="x-none" sz="1800" dirty="0" smtClean="0">
                <a:solidFill>
                  <a:srgbClr val="FF0000"/>
                </a:solidFill>
              </a:rPr>
              <a:t>żywił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634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Metahistoria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#2. Wydarzenia</a:t>
            </a:r>
          </a:p>
          <a:p>
            <a:pPr marL="457200" lvl="1" indent="0">
              <a:buNone/>
            </a:pPr>
            <a:r>
              <a:rPr lang="pl-PL" dirty="0" smtClean="0"/>
              <a:t>#2.1. Wydarzenia w życiu ucznia Jezusa</a:t>
            </a:r>
          </a:p>
          <a:p>
            <a:pPr marL="457200" lvl="1" indent="0">
              <a:buNone/>
            </a:pPr>
            <a:r>
              <a:rPr lang="pl-PL" dirty="0" smtClean="0"/>
              <a:t>#2.2 Szeroka droga i wydarzenia na niej</a:t>
            </a:r>
          </a:p>
          <a:p>
            <a:pPr marL="0" indent="0">
              <a:buNone/>
            </a:pPr>
            <a:r>
              <a:rPr lang="pl-PL" dirty="0" smtClean="0"/>
              <a:t>#3. Inwestycje, które nie spłoną</a:t>
            </a:r>
          </a:p>
        </p:txBody>
      </p:sp>
    </p:spTree>
    <p:extLst>
      <p:ext uri="{BB962C8B-B14F-4D97-AF65-F5344CB8AC3E}">
        <p14:creationId xmlns:p14="http://schemas.microsoft.com/office/powerpoint/2010/main" val="517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Zmartwychwstanie, Trybunał Chrystusa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957022" y="5940843"/>
            <a:ext cx="4146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1Tes 4:13nn -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 a zmarli </a:t>
            </a:r>
            <a:r>
              <a:rPr lang="pl-PL" altLang="x-none" sz="1800" dirty="0">
                <a:solidFill>
                  <a:srgbClr val="FF0000"/>
                </a:solidFill>
              </a:rPr>
              <a:t>w Chrystusie powstaną </a:t>
            </a:r>
            <a:r>
              <a:rPr lang="pl-PL" altLang="x-none" sz="1800" dirty="0" smtClean="0">
                <a:solidFill>
                  <a:srgbClr val="FF0000"/>
                </a:solidFill>
              </a:rPr>
              <a:t>pierwsi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5848929" y="4140250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9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Wesela Baranka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080455" y="5832727"/>
            <a:ext cx="5900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19.7 Cieszmy się! Weselmy! Oddajmy Mu chwałę! Bo nadeszło wesele Baranka! Jego Małżonka — gotowa</a:t>
            </a:r>
            <a:r>
              <a:rPr lang="pl-PL" altLang="x-none" sz="1800" dirty="0" smtClean="0">
                <a:solidFill>
                  <a:srgbClr val="FF0000"/>
                </a:solidFill>
              </a:rPr>
              <a:t>! </a:t>
            </a:r>
            <a:r>
              <a:rPr lang="pl-PL" altLang="x-none" sz="1800" dirty="0">
                <a:solidFill>
                  <a:srgbClr val="FF0000"/>
                </a:solidFill>
              </a:rPr>
              <a:t>Pozwolono jej przywdziać czysty, lśniący bisior.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6758269" y="2716306"/>
            <a:ext cx="0" cy="3033620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63004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Powrót na ziemię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860382" y="5792386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19.11 Oto Pan Bóg przyjdzie, </a:t>
            </a:r>
            <a:br>
              <a:rPr lang="pl-PL" altLang="x-none" sz="1800" dirty="0" smtClean="0">
                <a:solidFill>
                  <a:srgbClr val="FF0000"/>
                </a:solidFill>
              </a:rPr>
            </a:br>
            <a:r>
              <a:rPr lang="pl-PL" altLang="x-none" sz="1800" dirty="0" smtClean="0">
                <a:solidFill>
                  <a:srgbClr val="FF0000"/>
                </a:solidFill>
              </a:rPr>
              <a:t>z rzeszą świętych </a:t>
            </a:r>
            <a:r>
              <a:rPr lang="pl-PL" altLang="x-none" sz="1800" dirty="0" err="1" smtClean="0">
                <a:solidFill>
                  <a:srgbClr val="FF0000"/>
                </a:solidFill>
              </a:rPr>
              <a:t>k’nam</a:t>
            </a:r>
            <a:r>
              <a:rPr lang="pl-PL" altLang="x-none" sz="1800" dirty="0" smtClean="0">
                <a:solidFill>
                  <a:srgbClr val="FF0000"/>
                </a:solidFill>
              </a:rPr>
              <a:t> przybędzie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7067550" y="3832226"/>
            <a:ext cx="1" cy="191769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0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Wszystkie 7 punktów do omówienia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681162" y="30607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57139" y="367590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918529" y="2978152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862624" y="4797426"/>
            <a:ext cx="78867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600" dirty="0" smtClean="0"/>
              <a:t>#0. Nowe narodzenie</a:t>
            </a:r>
            <a:br>
              <a:rPr lang="pl-PL" altLang="x-none" sz="1600" dirty="0" smtClean="0"/>
            </a:br>
            <a:r>
              <a:rPr lang="pl-PL" altLang="x-none" sz="1600" dirty="0" smtClean="0"/>
              <a:t>#1. Raczej umrę, więc śmierć ciała</a:t>
            </a:r>
            <a:br>
              <a:rPr lang="pl-PL" altLang="x-none" sz="1600" dirty="0" smtClean="0"/>
            </a:br>
            <a:r>
              <a:rPr lang="pl-PL" altLang="x-none" sz="1600" dirty="0" smtClean="0"/>
              <a:t>#2. W nowym ciele zmartwychwstanie</a:t>
            </a:r>
            <a:br>
              <a:rPr lang="pl-PL" altLang="x-none" sz="1600" dirty="0" smtClean="0"/>
            </a:br>
            <a:r>
              <a:rPr lang="pl-PL" altLang="x-none" sz="1600" dirty="0" smtClean="0"/>
              <a:t>#3. Przed Trybunałem Pana Jezusa służby rozliczenie</a:t>
            </a:r>
            <a:br>
              <a:rPr lang="pl-PL" altLang="x-none" sz="1600" dirty="0" smtClean="0"/>
            </a:br>
            <a:r>
              <a:rPr lang="pl-PL" altLang="x-none" sz="1600" dirty="0" smtClean="0"/>
              <a:t>#4. Wesele Baranka</a:t>
            </a:r>
            <a:br>
              <a:rPr lang="pl-PL" altLang="x-none" sz="1600" dirty="0" smtClean="0"/>
            </a:br>
            <a:r>
              <a:rPr lang="pl-PL" altLang="x-none" sz="1600" dirty="0" smtClean="0"/>
              <a:t>#5. Powrót na ziemię</a:t>
            </a:r>
            <a:br>
              <a:rPr lang="pl-PL" altLang="x-none" sz="1600" dirty="0" smtClean="0"/>
            </a:br>
            <a:r>
              <a:rPr lang="pl-PL" altLang="x-none" sz="1600" dirty="0" smtClean="0"/>
              <a:t>#6. Objęcie królestwa i królowanie</a:t>
            </a:r>
            <a:br>
              <a:rPr lang="pl-PL" altLang="x-none" sz="1600" dirty="0" smtClean="0"/>
            </a:br>
            <a:r>
              <a:rPr lang="pl-PL" altLang="x-none" sz="1600" dirty="0" smtClean="0"/>
              <a:t>#7. Nowe Niebo i Nowa Ziemia</a:t>
            </a:r>
            <a:endParaRPr lang="pl-PL" altLang="x-none" sz="1600" dirty="0"/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 smtClean="0">
                <a:ea typeface="+mn-ea"/>
                <a:cs typeface="+mn-cs"/>
              </a:rPr>
              <a:t>0</a:t>
            </a:r>
            <a:endParaRPr kumimoji="0" lang="pl-PL" sz="1200" b="1" i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24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300027" y="610001"/>
            <a:ext cx="8189200" cy="946315"/>
          </a:xfrm>
        </p:spPr>
        <p:txBody>
          <a:bodyPr/>
          <a:lstStyle/>
          <a:p>
            <a:r>
              <a:rPr lang="pl-PL" altLang="pl-PL" b="1" dirty="0" smtClean="0">
                <a:solidFill>
                  <a:srgbClr val="FF0000"/>
                </a:solidFill>
              </a:rPr>
              <a:t>Wszystkie obiekty do zachowania !</a:t>
            </a:r>
            <a:endParaRPr lang="pl-PL" altLang="pl-PL" b="1" dirty="0">
              <a:solidFill>
                <a:srgbClr val="FF0000"/>
              </a:solidFill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4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2971800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pl-PL" altLang="pl-PL" sz="1300"/>
          </a:p>
        </p:txBody>
      </p:sp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7966076" y="3479800"/>
            <a:ext cx="1463675" cy="2857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kumimoji="0" lang="pl-PL" altLang="pl-PL" sz="1000"/>
              <a:t>Królestwo Boże</a:t>
            </a:r>
          </a:p>
        </p:txBody>
      </p:sp>
      <p:sp>
        <p:nvSpPr>
          <p:cNvPr id="58371" name="AutoShape 2"/>
          <p:cNvSpPr>
            <a:spLocks noChangeArrowheads="1"/>
          </p:cNvSpPr>
          <p:nvPr/>
        </p:nvSpPr>
        <p:spPr bwMode="auto">
          <a:xfrm>
            <a:off x="3476626" y="3468689"/>
            <a:ext cx="1127125" cy="30003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pl-PL" altLang="pl-PL" sz="1000"/>
              <a:t>Moje życie</a:t>
            </a:r>
            <a:endParaRPr kumimoji="0" lang="pl-PL" altLang="pl-PL" sz="1000"/>
          </a:p>
        </p:txBody>
      </p:sp>
      <p:sp>
        <p:nvSpPr>
          <p:cNvPr id="58372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Dwie niepewności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4838700" y="1804989"/>
            <a:ext cx="229393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pracy kapitału</a:t>
            </a:r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460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7502525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76" name="Text Box 44"/>
          <p:cNvSpPr txBox="1">
            <a:spLocks noChangeArrowheads="1"/>
          </p:cNvSpPr>
          <p:nvPr/>
        </p:nvSpPr>
        <p:spPr bwMode="auto">
          <a:xfrm>
            <a:off x="2995614" y="1804989"/>
            <a:ext cx="16589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inwestowania</a:t>
            </a:r>
          </a:p>
        </p:txBody>
      </p:sp>
      <p:sp>
        <p:nvSpPr>
          <p:cNvPr id="58377" name="Text Box 44"/>
          <p:cNvSpPr txBox="1">
            <a:spLocks noChangeArrowheads="1"/>
          </p:cNvSpPr>
          <p:nvPr/>
        </p:nvSpPr>
        <p:spPr bwMode="auto">
          <a:xfrm>
            <a:off x="7742239" y="1804989"/>
            <a:ext cx="1150937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zwrotu</a:t>
            </a:r>
          </a:p>
        </p:txBody>
      </p:sp>
      <p:sp>
        <p:nvSpPr>
          <p:cNvPr id="58378" name="Line 8"/>
          <p:cNvSpPr>
            <a:spLocks noChangeShapeType="1"/>
          </p:cNvSpPr>
          <p:nvPr/>
        </p:nvSpPr>
        <p:spPr bwMode="auto">
          <a:xfrm>
            <a:off x="2895601" y="2105025"/>
            <a:ext cx="171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79" name="Line 8"/>
          <p:cNvSpPr>
            <a:spLocks noChangeShapeType="1"/>
          </p:cNvSpPr>
          <p:nvPr/>
        </p:nvSpPr>
        <p:spPr bwMode="auto">
          <a:xfrm>
            <a:off x="4603751" y="2105025"/>
            <a:ext cx="289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0" name="Line 8"/>
          <p:cNvSpPr>
            <a:spLocks noChangeShapeType="1"/>
          </p:cNvSpPr>
          <p:nvPr/>
        </p:nvSpPr>
        <p:spPr bwMode="auto">
          <a:xfrm>
            <a:off x="7502526" y="2105025"/>
            <a:ext cx="1350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1" name="Line 5"/>
          <p:cNvSpPr>
            <a:spLocks noChangeShapeType="1"/>
          </p:cNvSpPr>
          <p:nvPr/>
        </p:nvSpPr>
        <p:spPr bwMode="auto">
          <a:xfrm>
            <a:off x="8153401" y="3724275"/>
            <a:ext cx="98107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2" name="Freeform 31"/>
          <p:cNvSpPr>
            <a:spLocks/>
          </p:cNvSpPr>
          <p:nvPr/>
        </p:nvSpPr>
        <p:spPr bwMode="auto">
          <a:xfrm flipV="1">
            <a:off x="4649788" y="3798888"/>
            <a:ext cx="3503612" cy="40640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34930864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3" name="Freeform 31"/>
          <p:cNvSpPr>
            <a:spLocks/>
          </p:cNvSpPr>
          <p:nvPr/>
        </p:nvSpPr>
        <p:spPr bwMode="auto">
          <a:xfrm flipV="1">
            <a:off x="4559300" y="3743326"/>
            <a:ext cx="90488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4" name="Line 5"/>
          <p:cNvSpPr>
            <a:spLocks noChangeShapeType="1"/>
          </p:cNvSpPr>
          <p:nvPr/>
        </p:nvSpPr>
        <p:spPr bwMode="auto">
          <a:xfrm>
            <a:off x="3560764" y="3716338"/>
            <a:ext cx="98107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385" name="Symbol zastępczy zawartości 2"/>
          <p:cNvSpPr txBox="1">
            <a:spLocks/>
          </p:cNvSpPr>
          <p:nvPr/>
        </p:nvSpPr>
        <p:spPr bwMode="auto">
          <a:xfrm>
            <a:off x="2152650" y="4576764"/>
            <a:ext cx="78867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2100" b="1" dirty="0"/>
              <a:t>Dwie niepewności: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Tx/>
              <a:buFont typeface="Arial Black" charset="0"/>
              <a:buAutoNum type="arabicPeriod"/>
            </a:pPr>
            <a:r>
              <a:rPr lang="pl-PL" altLang="x-none" sz="2100" dirty="0"/>
              <a:t>jakie to będą korzyści? ile tego będzie?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Tx/>
              <a:buFont typeface="Arial Black" charset="0"/>
              <a:buAutoNum type="arabicPeriod"/>
            </a:pPr>
            <a:r>
              <a:rPr lang="pl-PL" altLang="x-none" sz="2100" dirty="0"/>
              <a:t>czy będę zdolny odebrać te korzyści?</a:t>
            </a:r>
          </a:p>
        </p:txBody>
      </p:sp>
      <p:sp>
        <p:nvSpPr>
          <p:cNvPr id="27" name="Prostokąt zaokrąglony 26"/>
          <p:cNvSpPr/>
          <p:nvPr/>
        </p:nvSpPr>
        <p:spPr bwMode="auto">
          <a:xfrm>
            <a:off x="5984875" y="2276476"/>
            <a:ext cx="1962150" cy="2314575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 anchor="ctr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pl-PL" altLang="x-none" sz="1800" b="1"/>
              <a:t>Istotne </a:t>
            </a:r>
            <a:br>
              <a:rPr lang="pl-PL" altLang="x-none" sz="1800" b="1"/>
            </a:br>
            <a:r>
              <a:rPr lang="pl-PL" altLang="x-none" sz="1800" b="1"/>
              <a:t>zmiany </a:t>
            </a:r>
            <a:br>
              <a:rPr lang="pl-PL" altLang="x-none" sz="1800" b="1"/>
            </a:br>
            <a:r>
              <a:rPr lang="pl-PL" altLang="x-none" sz="1800" b="1"/>
              <a:t>na świecie</a:t>
            </a:r>
          </a:p>
        </p:txBody>
      </p:sp>
      <p:sp>
        <p:nvSpPr>
          <p:cNvPr id="33" name="Strzałka w dół 32"/>
          <p:cNvSpPr/>
          <p:nvPr/>
        </p:nvSpPr>
        <p:spPr bwMode="auto">
          <a:xfrm>
            <a:off x="8064501" y="2149476"/>
            <a:ext cx="822325" cy="129381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444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34" name="Strzałka w dół 33"/>
          <p:cNvSpPr/>
          <p:nvPr/>
        </p:nvSpPr>
        <p:spPr bwMode="auto">
          <a:xfrm rot="10800000">
            <a:off x="5099050" y="2840039"/>
            <a:ext cx="438150" cy="71437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444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35" name="Strzałka w dół 34"/>
          <p:cNvSpPr/>
          <p:nvPr/>
        </p:nvSpPr>
        <p:spPr bwMode="auto">
          <a:xfrm>
            <a:off x="9456739" y="561975"/>
            <a:ext cx="822325" cy="1295400"/>
          </a:xfrm>
          <a:prstGeom prst="downArrow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36" name="Strzałka w dół 35"/>
          <p:cNvSpPr/>
          <p:nvPr/>
        </p:nvSpPr>
        <p:spPr bwMode="auto">
          <a:xfrm>
            <a:off x="9764713" y="1216025"/>
            <a:ext cx="196850" cy="37623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444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cxnSp>
        <p:nvCxnSpPr>
          <p:cNvPr id="24" name="Łącznik prosty 23"/>
          <p:cNvCxnSpPr/>
          <p:nvPr/>
        </p:nvCxnSpPr>
        <p:spPr>
          <a:xfrm flipV="1">
            <a:off x="1264356" y="857956"/>
            <a:ext cx="8252177" cy="4673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788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Inwestycje, które nie spłoną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Inwestycja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64059"/>
            <a:ext cx="10515600" cy="1828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Inwestycja</a:t>
            </a:r>
            <a:r>
              <a:rPr lang="pl-PL" dirty="0">
                <a:solidFill>
                  <a:srgbClr val="002060"/>
                </a:solidFill>
              </a:rPr>
              <a:t> to wyrzeczenie się obecnych, pewnych korzyści na rzecz niepewnych korzyści w przyszłości.</a:t>
            </a:r>
          </a:p>
        </p:txBody>
      </p:sp>
    </p:spTree>
    <p:extLst>
      <p:ext uri="{BB962C8B-B14F-4D97-AF65-F5344CB8AC3E}">
        <p14:creationId xmlns:p14="http://schemas.microsoft.com/office/powerpoint/2010/main" val="1750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Inwestycja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Strzałka w dół 76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190686"/>
            <a:ext cx="584994" cy="1121702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/>
              <a:t>Inwestycja</a:t>
            </a:r>
            <a:r>
              <a:rPr lang="pl-PL"/>
              <a:t> to wyrzeczenie się obecnych, pewnych korzyści na rzecz niepewnych korzyści w przyszłości.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91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Efekty są odsunięte w czasie</a:t>
            </a:r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47712"/>
            <a:ext cx="3057638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779423" y="1247415"/>
            <a:ext cx="2210727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47415"/>
            <a:ext cx="1533525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8618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w czasie to:</a:t>
            </a:r>
          </a:p>
          <a:p>
            <a:r>
              <a:rPr lang="pl-PL" dirty="0"/>
              <a:t>czas inwestowania, wpłaty;</a:t>
            </a:r>
          </a:p>
          <a:p>
            <a:r>
              <a:rPr lang="pl-PL" dirty="0"/>
              <a:t>czas oczekiwania, kapitał pracuje, inwestycja rośnie;</a:t>
            </a:r>
          </a:p>
          <a:p>
            <a:r>
              <a:rPr lang="pl-PL" dirty="0"/>
              <a:t>czas zwrotu, okres wypłat.</a:t>
            </a:r>
          </a:p>
        </p:txBody>
      </p:sp>
      <p:sp>
        <p:nvSpPr>
          <p:cNvPr id="2" name="Strzałka w prawo 1"/>
          <p:cNvSpPr/>
          <p:nvPr/>
        </p:nvSpPr>
        <p:spPr>
          <a:xfrm>
            <a:off x="4302493" y="2123864"/>
            <a:ext cx="3878981" cy="7652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Czas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0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7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#1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czy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700768" y="2204392"/>
            <a:ext cx="14294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312736" y="603956"/>
            <a:ext cx="10212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85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#2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ile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700768" y="2204392"/>
            <a:ext cx="14294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9312736" y="603956"/>
            <a:ext cx="10212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631731" y="1778368"/>
            <a:ext cx="822325" cy="1535192"/>
          </a:xfrm>
          <a:prstGeom prst="downArrow">
            <a:avLst/>
          </a:prstGeom>
          <a:pattFill prst="wdUpDiag">
            <a:fgClr>
              <a:srgbClr val="FFED89"/>
            </a:fgClr>
            <a:bgClr>
              <a:schemeClr val="bg1"/>
            </a:bgClr>
          </a:patt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20" name="Strzałka w dół 19"/>
          <p:cNvSpPr/>
          <p:nvPr/>
        </p:nvSpPr>
        <p:spPr bwMode="auto">
          <a:xfrm>
            <a:off x="8908534" y="2587145"/>
            <a:ext cx="278985" cy="438944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1734010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8253098" y="3051548"/>
            <a:ext cx="2029140" cy="91640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Problem #1 – czy będę zdolny odebrać?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88080" y="4068763"/>
            <a:ext cx="23622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2766060" y="3051548"/>
            <a:ext cx="3676016" cy="914662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909060" y="2195513"/>
            <a:ext cx="253777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738689" y="3805238"/>
            <a:ext cx="7604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46838" y="2195513"/>
            <a:ext cx="341314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910389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5639770" y="4057649"/>
            <a:ext cx="937244" cy="27844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6045994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2636838" y="1609726"/>
            <a:ext cx="403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751954" y="1332788"/>
            <a:ext cx="1382713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końca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262888" y="4336163"/>
            <a:ext cx="34591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5" y="4097338"/>
            <a:ext cx="288927" cy="2387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>
            <a:off x="4218940" y="3816352"/>
            <a:ext cx="360364" cy="249236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096000" y="409733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9932"/>
            <a:ext cx="1420812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969126" y="2279318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B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38732" y="3798604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S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00171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Strzałka w dół 43"/>
          <p:cNvSpPr/>
          <p:nvPr/>
        </p:nvSpPr>
        <p:spPr bwMode="auto">
          <a:xfrm rot="10800000">
            <a:off x="4766868" y="2643952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4538663" y="4268788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0017125" y="4336096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Tekstowe 2"/>
          <p:cNvSpPr txBox="1"/>
          <p:nvPr/>
        </p:nvSpPr>
        <p:spPr>
          <a:xfrm>
            <a:off x="2303512" y="5772146"/>
            <a:ext cx="2561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Jakie decyzję podejmuję dziś?</a:t>
            </a:r>
          </a:p>
        </p:txBody>
      </p:sp>
      <p:sp>
        <p:nvSpPr>
          <p:cNvPr id="46" name="PoleTekstowe 45"/>
          <p:cNvSpPr txBox="1"/>
          <p:nvPr/>
        </p:nvSpPr>
        <p:spPr>
          <a:xfrm>
            <a:off x="8321085" y="5714993"/>
            <a:ext cx="376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Czy </a:t>
            </a:r>
            <a:r>
              <a:rPr lang="pl-PL" sz="2800">
                <a:solidFill>
                  <a:srgbClr val="C00000"/>
                </a:solidFill>
              </a:rPr>
              <a:t>moje </a:t>
            </a:r>
            <a:br>
              <a:rPr lang="pl-PL" sz="2800">
                <a:solidFill>
                  <a:srgbClr val="C00000"/>
                </a:solidFill>
              </a:rPr>
            </a:br>
            <a:r>
              <a:rPr lang="pl-PL" sz="2800">
                <a:solidFill>
                  <a:srgbClr val="C00000"/>
                </a:solidFill>
              </a:rPr>
              <a:t>grzechy będą osądzone?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8199438" y="3643313"/>
            <a:ext cx="27590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8351839" y="3795713"/>
            <a:ext cx="243640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Prostokąt zaokrąglony 42"/>
          <p:cNvSpPr/>
          <p:nvPr/>
        </p:nvSpPr>
        <p:spPr bwMode="auto">
          <a:xfrm>
            <a:off x="5948050" y="1892300"/>
            <a:ext cx="2616200" cy="30861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Koniec świata?</a:t>
            </a:r>
            <a:endParaRPr lang="pl-PL" sz="3200" b="1" dirty="0">
              <a:latin typeface="Arial" charset="0"/>
              <a:ea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sz="3200" b="1" dirty="0">
                <a:latin typeface="Arial" charset="0"/>
                <a:ea typeface="Arial" charset="0"/>
              </a:rPr>
              <a:t>Koniec </a:t>
            </a:r>
            <a:br>
              <a:rPr lang="pl-PL" sz="3200" b="1" dirty="0">
                <a:latin typeface="Arial" charset="0"/>
                <a:ea typeface="Arial" charset="0"/>
              </a:rPr>
            </a:br>
            <a:r>
              <a:rPr lang="pl-PL" sz="3200" b="1" dirty="0">
                <a:latin typeface="Arial" charset="0"/>
                <a:ea typeface="Arial" charset="0"/>
              </a:rPr>
              <a:t>tego systemu rzeczy</a:t>
            </a:r>
            <a:endParaRPr kumimoji="1" lang="pl-PL" sz="3200" b="1" i="1" dirty="0">
              <a:latin typeface="Arial" charset="0"/>
              <a:ea typeface="Arial" charset="0"/>
            </a:endParaRPr>
          </a:p>
        </p:txBody>
      </p:sp>
      <p:sp>
        <p:nvSpPr>
          <p:cNvPr id="49" name="Strzałka w dół 4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2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253634" y="2889956"/>
            <a:ext cx="10490925" cy="1832550"/>
            <a:chOff x="1450259" y="2352368"/>
            <a:chExt cx="8915400" cy="1557338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2777409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rgbClr val="00AED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600" b="1" i="1" dirty="0" smtClean="0">
                  <a:latin typeface="Arial" charset="0"/>
                </a:rPr>
                <a:t>Ogród</a:t>
              </a:r>
              <a:r>
                <a:rPr lang="pl-PL" altLang="x-none" sz="1600" b="1" i="1" dirty="0">
                  <a:latin typeface="Arial" charset="0"/>
                </a:rPr>
                <a:t/>
              </a:r>
              <a:br>
                <a:rPr lang="pl-PL" altLang="x-none" sz="1600" b="1" i="1" dirty="0">
                  <a:latin typeface="Arial" charset="0"/>
                </a:rPr>
              </a:br>
              <a:r>
                <a:rPr lang="pl-PL" altLang="x-none" sz="1600" b="1" i="1" dirty="0">
                  <a:latin typeface="Arial" charset="0"/>
                </a:rPr>
                <a:t>Eden</a:t>
              </a: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5733334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969696"/>
            </a:solidFill>
            <a:ln w="9525">
              <a:solidFill>
                <a:srgbClr val="7A7A7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600" b="1" i="1" dirty="0">
                  <a:latin typeface="Arial" charset="0"/>
                </a:rPr>
                <a:t>Świat</a:t>
              </a:r>
              <a:endParaRPr lang="pl-PL" altLang="x-none" b="1" i="1" dirty="0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8689259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FFCE00"/>
            </a:solidFill>
            <a:ln w="9525">
              <a:solidFill>
                <a:srgbClr val="E0B4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pl-PL" altLang="x-none" sz="1600" b="1" i="1" dirty="0">
                  <a:latin typeface="Arial" charset="0"/>
                </a:rPr>
                <a:t>Nowa </a:t>
              </a:r>
              <a:r>
                <a:rPr lang="pl-PL" altLang="x-none" sz="1600" b="1" i="1" dirty="0" smtClean="0">
                  <a:latin typeface="Arial" charset="0"/>
                </a:rPr>
                <a:t>Ziemia </a:t>
              </a:r>
              <a:endParaRPr lang="pl-PL" altLang="x-none" sz="1600" b="1" i="1" dirty="0">
                <a:latin typeface="Arial" charset="0"/>
              </a:endParaRPr>
            </a:p>
            <a:p>
              <a:pPr algn="ctr"/>
              <a:r>
                <a:rPr lang="pl-PL" altLang="x-none" sz="1600" b="1" i="1" dirty="0">
                  <a:latin typeface="Arial" charset="0"/>
                </a:rPr>
                <a:t>i </a:t>
              </a:r>
            </a:p>
            <a:p>
              <a:pPr algn="ctr"/>
              <a:r>
                <a:rPr lang="pl-PL" altLang="x-none" sz="1600" b="1" i="1" dirty="0" smtClean="0">
                  <a:latin typeface="Arial" charset="0"/>
                </a:rPr>
                <a:t>Nowe </a:t>
              </a:r>
              <a:r>
                <a:rPr lang="pl-PL" altLang="x-none" sz="1600" b="1" i="1" dirty="0">
                  <a:latin typeface="Arial" charset="0"/>
                </a:rPr>
                <a:t>N</a:t>
              </a:r>
              <a:r>
                <a:rPr lang="pl-PL" altLang="x-none" sz="1600" b="1" i="1" dirty="0" smtClean="0">
                  <a:latin typeface="Arial" charset="0"/>
                </a:rPr>
                <a:t>iebo</a:t>
              </a:r>
              <a:endParaRPr lang="pl-PL" altLang="x-none" i="1" dirty="0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1450259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6FF33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 dirty="0">
                  <a:latin typeface="Arial" charset="0"/>
                </a:rPr>
                <a:t>stworzenie</a:t>
              </a: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4407772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2BDB6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>
                  <a:latin typeface="Arial" charset="0"/>
                </a:rPr>
                <a:t>upadek</a:t>
              </a: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7363697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5353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 dirty="0">
                  <a:latin typeface="Arial" charset="0"/>
                </a:rPr>
                <a:t>zbawienie</a:t>
              </a: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0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1P3:15n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1025"/>
            <a:ext cx="10515600" cy="38859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Pana Boga uświęcajcie w swoich sercach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i </a:t>
            </a:r>
            <a:r>
              <a:rPr lang="pl-PL" dirty="0"/>
              <a:t>bądźcie zawsze gotowi do obrony (</a:t>
            </a:r>
            <a:r>
              <a:rPr lang="pl-PL" dirty="0" smtClean="0"/>
              <a:t>απ</a:t>
            </a:r>
            <a:r>
              <a:rPr lang="pl-PL" dirty="0" err="1" smtClean="0"/>
              <a:t>ολογι</a:t>
            </a:r>
            <a:r>
              <a:rPr lang="pl-PL" dirty="0" smtClean="0"/>
              <a:t>α</a:t>
            </a:r>
            <a:r>
              <a:rPr lang="pl-PL" dirty="0" err="1" smtClean="0"/>
              <a:t>ν</a:t>
            </a:r>
            <a:r>
              <a:rPr lang="pl-PL" dirty="0" smtClean="0"/>
              <a:t> - </a:t>
            </a:r>
            <a:r>
              <a:rPr lang="pl-PL" dirty="0" err="1"/>
              <a:t>apologian</a:t>
            </a:r>
            <a:r>
              <a:rPr lang="pl-PL" dirty="0"/>
              <a:t>)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przed </a:t>
            </a:r>
            <a:r>
              <a:rPr lang="pl-PL" dirty="0"/>
              <a:t>każdym, kto żądałby od was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	zdania </a:t>
            </a:r>
            <a:r>
              <a:rPr lang="pl-PL" dirty="0"/>
              <a:t>rachunku </a:t>
            </a:r>
            <a:r>
              <a:rPr lang="pl-PL" u="sng" dirty="0"/>
              <a:t>z waszej </a:t>
            </a:r>
            <a:r>
              <a:rPr lang="pl-PL" b="1" u="sng" dirty="0"/>
              <a:t>nadziei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Ale </a:t>
            </a:r>
            <a:r>
              <a:rPr lang="pl-PL" dirty="0"/>
              <a:t>czyńcie to z łagodnością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i </a:t>
            </a:r>
            <a:r>
              <a:rPr lang="pl-PL" dirty="0"/>
              <a:t>bojaźnią,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mając sumienie czyste.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79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Nadzieja to </a:t>
            </a:r>
            <a:r>
              <a:rPr lang="mr-IN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Nadzieją</a:t>
            </a:r>
            <a:r>
              <a:rPr lang="pl-PL" dirty="0" smtClean="0"/>
              <a:t> to wiarą </a:t>
            </a:r>
            <a:r>
              <a:rPr lang="pl-PL" dirty="0"/>
              <a:t>w to, że </a:t>
            </a:r>
            <a:r>
              <a:rPr lang="pl-PL" dirty="0" smtClean="0"/>
              <a:t>oczekiwana przyszłość </a:t>
            </a:r>
            <a:r>
              <a:rPr lang="pl-PL" dirty="0"/>
              <a:t>będzie </a:t>
            </a:r>
            <a:r>
              <a:rPr lang="pl-PL" dirty="0" smtClean="0"/>
              <a:t>zgodna z oczekiwaniami, lepsza.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Wiara</a:t>
            </a:r>
            <a:r>
              <a:rPr lang="pl-PL" dirty="0"/>
              <a:t> (światopogląd) - dopełnienie </a:t>
            </a:r>
            <a:r>
              <a:rPr lang="pl-PL" dirty="0" smtClean="0"/>
              <a:t>światopoglądu </a:t>
            </a:r>
            <a:r>
              <a:rPr lang="pl-PL" dirty="0"/>
              <a:t>o to co jest w nim niezbędne a </a:t>
            </a:r>
            <a:r>
              <a:rPr lang="pl-PL" dirty="0" smtClean="0"/>
              <a:t>nie można tego nazwać wiedzą</a:t>
            </a:r>
            <a:r>
              <a:rPr lang="pl-PL" dirty="0"/>
              <a:t>.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/>
              <a:t>Światopogląd</a:t>
            </a:r>
            <a:r>
              <a:rPr lang="pl-PL" dirty="0"/>
              <a:t> to rzadko </a:t>
            </a:r>
            <a:r>
              <a:rPr lang="pl-PL" dirty="0" smtClean="0"/>
              <a:t>zmieniany, często wartościujący ale kompletny zbiór przekonań </a:t>
            </a:r>
            <a:r>
              <a:rPr lang="pl-PL" dirty="0"/>
              <a:t>człowieka </a:t>
            </a:r>
            <a:r>
              <a:rPr lang="pl-PL" dirty="0" smtClean="0"/>
              <a:t>odnośnie otaczającego go rzeczywistości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800" dirty="0" smtClean="0"/>
              <a:t>Uwaga: nadzieja (jak i wiara) przeminą! (1Kor13)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740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815317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 smtClean="0">
                <a:latin typeface="Arial" charset="0"/>
              </a:rPr>
              <a:t>Ogród</a:t>
            </a:r>
            <a:r>
              <a:rPr lang="pl-PL" altLang="x-none" sz="1600" b="1" i="1" dirty="0">
                <a:latin typeface="Arial" charset="0"/>
              </a:rPr>
              <a:t/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293612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Świat</a:t>
            </a:r>
            <a:endParaRPr lang="pl-PL" altLang="x-none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8771906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5363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733797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212092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6840138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 smtClean="0">
                <a:latin typeface="Arial" charset="0"/>
              </a:rPr>
              <a:t>zniszczenie</a:t>
            </a:r>
            <a:endParaRPr lang="pl-PL" altLang="x-none" sz="1600" i="1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946055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5930842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273617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grpSp>
        <p:nvGrpSpPr>
          <p:cNvPr id="22" name="Grupa 21"/>
          <p:cNvGrpSpPr/>
          <p:nvPr/>
        </p:nvGrpSpPr>
        <p:grpSpPr>
          <a:xfrm>
            <a:off x="8021285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r>
              <a:rPr lang="pl-PL" dirty="0" smtClean="0"/>
              <a:t>, oraz jej trudne strony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253634" y="2889956"/>
            <a:ext cx="10490925" cy="2382778"/>
            <a:chOff x="1450259" y="2352368"/>
            <a:chExt cx="8915400" cy="2024933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2777409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rgbClr val="00AED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600" b="1" i="1" dirty="0" smtClean="0">
                  <a:latin typeface="Arial" charset="0"/>
                </a:rPr>
                <a:t>Ogród</a:t>
              </a:r>
              <a:r>
                <a:rPr lang="pl-PL" altLang="x-none" sz="1600" b="1" i="1" dirty="0">
                  <a:latin typeface="Arial" charset="0"/>
                </a:rPr>
                <a:t/>
              </a:r>
              <a:br>
                <a:rPr lang="pl-PL" altLang="x-none" sz="1600" b="1" i="1" dirty="0">
                  <a:latin typeface="Arial" charset="0"/>
                </a:rPr>
              </a:br>
              <a:r>
                <a:rPr lang="pl-PL" altLang="x-none" sz="1600" b="1" i="1" dirty="0">
                  <a:latin typeface="Arial" charset="0"/>
                </a:rPr>
                <a:t>Eden</a:t>
              </a: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5733334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969696"/>
            </a:solidFill>
            <a:ln w="9525">
              <a:solidFill>
                <a:srgbClr val="7A7A7A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600" b="1" i="1" dirty="0">
                  <a:latin typeface="Arial" charset="0"/>
                </a:rPr>
                <a:t>Świat</a:t>
              </a:r>
              <a:endParaRPr lang="pl-PL" altLang="x-none" b="1" i="1" dirty="0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8689259" y="2352368"/>
              <a:ext cx="1676400" cy="1557338"/>
            </a:xfrm>
            <a:prstGeom prst="cube">
              <a:avLst>
                <a:gd name="adj" fmla="val 25000"/>
              </a:avLst>
            </a:prstGeom>
            <a:solidFill>
              <a:srgbClr val="FFCE00"/>
            </a:solidFill>
            <a:ln w="9525">
              <a:solidFill>
                <a:srgbClr val="E0B4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pl-PL" altLang="x-none" sz="1600" b="1" i="1" dirty="0">
                  <a:latin typeface="Arial" charset="0"/>
                </a:rPr>
                <a:t>Nowa </a:t>
              </a:r>
              <a:r>
                <a:rPr lang="pl-PL" altLang="x-none" sz="1600" b="1" i="1" dirty="0" smtClean="0">
                  <a:latin typeface="Arial" charset="0"/>
                </a:rPr>
                <a:t>Ziemia </a:t>
              </a:r>
              <a:endParaRPr lang="pl-PL" altLang="x-none" sz="1600" b="1" i="1" dirty="0">
                <a:latin typeface="Arial" charset="0"/>
              </a:endParaRPr>
            </a:p>
            <a:p>
              <a:pPr algn="ctr"/>
              <a:r>
                <a:rPr lang="pl-PL" altLang="x-none" sz="1600" b="1" i="1" dirty="0">
                  <a:latin typeface="Arial" charset="0"/>
                </a:rPr>
                <a:t>i </a:t>
              </a:r>
            </a:p>
            <a:p>
              <a:pPr algn="ctr"/>
              <a:r>
                <a:rPr lang="pl-PL" altLang="x-none" sz="1600" b="1" i="1" dirty="0" smtClean="0">
                  <a:latin typeface="Arial" charset="0"/>
                </a:rPr>
                <a:t>Nowe </a:t>
              </a:r>
              <a:r>
                <a:rPr lang="pl-PL" altLang="x-none" sz="1600" b="1" i="1" dirty="0">
                  <a:latin typeface="Arial" charset="0"/>
                </a:rPr>
                <a:t>N</a:t>
              </a:r>
              <a:r>
                <a:rPr lang="pl-PL" altLang="x-none" sz="1600" b="1" i="1" dirty="0" smtClean="0">
                  <a:latin typeface="Arial" charset="0"/>
                </a:rPr>
                <a:t>iebo</a:t>
              </a:r>
              <a:endParaRPr lang="pl-PL" altLang="x-none" i="1" dirty="0"/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1450259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66FF33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 dirty="0">
                  <a:latin typeface="Arial" charset="0"/>
                </a:rPr>
                <a:t>stworzenie</a:t>
              </a: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4407772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2BDB6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>
                  <a:latin typeface="Arial" charset="0"/>
                </a:rPr>
                <a:t>upadek</a:t>
              </a: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7363697" y="2787343"/>
              <a:ext cx="1371600" cy="685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5353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800" i="1" dirty="0">
                  <a:latin typeface="Arial" charset="0"/>
                </a:rPr>
                <a:t>zbawienie</a:t>
              </a:r>
            </a:p>
          </p:txBody>
        </p:sp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 rot="2693666">
              <a:off x="7047603" y="3783190"/>
              <a:ext cx="1188222" cy="594111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B08D00"/>
            </a:solidFill>
            <a:ln w="31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600" i="1" dirty="0" smtClean="0">
                  <a:latin typeface="Arial" charset="0"/>
                </a:rPr>
                <a:t>zniszczenie</a:t>
              </a:r>
              <a:endParaRPr lang="pl-PL" altLang="x-none" sz="1600" i="1" dirty="0">
                <a:latin typeface="Arial" charset="0"/>
              </a:endParaRP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946055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5930842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273617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sp>
        <p:nvSpPr>
          <p:cNvPr id="19" name="Strzałka w dół 18"/>
          <p:cNvSpPr/>
          <p:nvPr/>
        </p:nvSpPr>
        <p:spPr>
          <a:xfrm>
            <a:off x="6049613" y="1839544"/>
            <a:ext cx="833572" cy="1306356"/>
          </a:xfrm>
          <a:prstGeom prst="downArrow">
            <a:avLst>
              <a:gd name="adj1" fmla="val 50000"/>
              <a:gd name="adj2" fmla="val 7266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Tekstowe 19"/>
          <p:cNvSpPr txBox="1"/>
          <p:nvPr/>
        </p:nvSpPr>
        <p:spPr>
          <a:xfrm>
            <a:off x="4999054" y="1353498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Dziś jest czas </a:t>
            </a:r>
            <a:r>
              <a:rPr lang="pl-PL" sz="2800" dirty="0" smtClean="0">
                <a:solidFill>
                  <a:srgbClr val="FF0000"/>
                </a:solidFill>
              </a:rPr>
              <a:t>na </a:t>
            </a:r>
            <a:r>
              <a:rPr lang="pl-PL" sz="2800" b="1" dirty="0" smtClean="0">
                <a:solidFill>
                  <a:srgbClr val="FF0000"/>
                </a:solidFill>
              </a:rPr>
              <a:t>moją</a:t>
            </a:r>
            <a:r>
              <a:rPr lang="pl-PL" sz="2800" dirty="0" smtClean="0">
                <a:solidFill>
                  <a:srgbClr val="FF0000"/>
                </a:solidFill>
              </a:rPr>
              <a:t> decyzję</a:t>
            </a:r>
            <a:endParaRPr lang="pl-PL" sz="2800" dirty="0">
              <a:solidFill>
                <a:srgbClr val="FF0000"/>
              </a:solidFill>
            </a:endParaRPr>
          </a:p>
        </p:txBody>
      </p:sp>
      <p:grpSp>
        <p:nvGrpSpPr>
          <p:cNvPr id="22" name="Grupa 21"/>
          <p:cNvGrpSpPr/>
          <p:nvPr/>
        </p:nvGrpSpPr>
        <p:grpSpPr>
          <a:xfrm>
            <a:off x="8021285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 i </a:t>
            </a:r>
            <a:r>
              <a:rPr lang="pl-PL" dirty="0" err="1" smtClean="0"/>
              <a:t>metahistoria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57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603451" y="27611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456007"/>
            <a:ext cx="5756275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Metahistoria</a:t>
            </a:r>
            <a:r>
              <a:rPr lang="pl-PL" altLang="pl-PL" dirty="0" smtClean="0"/>
              <a:t> a historia, którą się zajmujemy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078760" y="5003693"/>
            <a:ext cx="5272914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599" y="4806843"/>
            <a:ext cx="4565009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340369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302588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smtClean="0"/>
              <a:t>Nowe Niebo</a:t>
            </a:r>
            <a:br>
              <a:rPr kumimoji="0" lang="pl-PL" altLang="pl-PL" sz="1600" smtClean="0"/>
            </a:br>
            <a:r>
              <a:rPr kumimoji="0" lang="pl-PL" altLang="pl-PL" sz="1600" smtClean="0"/>
              <a:t>i</a:t>
            </a:r>
            <a:br>
              <a:rPr kumimoji="0" lang="pl-PL" altLang="pl-PL" sz="1600" smtClean="0"/>
            </a:br>
            <a:r>
              <a:rPr kumimoji="0" lang="pl-PL" altLang="pl-PL" sz="1600" smtClean="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 smtClean="0"/>
              <a:t>Ogród Eden</a:t>
            </a:r>
            <a:endParaRPr kumimoji="0" lang="pl-PL" altLang="pl-PL" sz="1600" dirty="0"/>
          </a:p>
        </p:txBody>
      </p:sp>
      <p:sp>
        <p:nvSpPr>
          <p:cNvPr id="7" name="PoleTekstowe 6"/>
          <p:cNvSpPr txBox="1"/>
          <p:nvPr/>
        </p:nvSpPr>
        <p:spPr>
          <a:xfrm>
            <a:off x="4122973" y="4164602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  <a:endParaRPr lang="pl-PL" sz="7200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Line 4"/>
          <p:cNvSpPr>
            <a:spLocks noChangeShapeType="1"/>
          </p:cNvSpPr>
          <p:nvPr/>
        </p:nvSpPr>
        <p:spPr bwMode="auto">
          <a:xfrm flipH="1">
            <a:off x="4654706" y="2426729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997481" y="2156498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531117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5472</TotalTime>
  <Words>1070</Words>
  <Application>Microsoft Macintosh PowerPoint</Application>
  <PresentationFormat>Panoramiczny</PresentationFormat>
  <Paragraphs>299</Paragraphs>
  <Slides>32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40" baseType="lpstr">
      <vt:lpstr>Arial Black</vt:lpstr>
      <vt:lpstr>Calibri</vt:lpstr>
      <vt:lpstr>Calibri Light</vt:lpstr>
      <vt:lpstr>Mangal</vt:lpstr>
      <vt:lpstr>Monotype Sorts</vt:lpstr>
      <vt:lpstr>Times New Roman</vt:lpstr>
      <vt:lpstr>Arial</vt:lpstr>
      <vt:lpstr>Motyw pakietu Office</vt:lpstr>
      <vt:lpstr>Co będzie ze mną po śmierci? Nadzieja ucznia Jezusa.</vt:lpstr>
      <vt:lpstr>Plan</vt:lpstr>
      <vt:lpstr>Metahistoria</vt:lpstr>
      <vt:lpstr>Metahistoria</vt:lpstr>
      <vt:lpstr>1P3:15n</vt:lpstr>
      <vt:lpstr>Nadzieja to …</vt:lpstr>
      <vt:lpstr>Metahistoria, oraz jej trudne strony</vt:lpstr>
      <vt:lpstr>Ja i metahistoria</vt:lpstr>
      <vt:lpstr>Metahistoria a historia, którą się zajmujemy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Działania Pana Jezusa na ziemi</vt:lpstr>
      <vt:lpstr>Wydarzenia  w których planuję brać udział</vt:lpstr>
      <vt:lpstr>Wydarzenia w których planuję brać udział</vt:lpstr>
      <vt:lpstr>Wydarzenia w których planuję brać udział</vt:lpstr>
      <vt:lpstr>Szeroka droga, która prowadzi na zatracenie</vt:lpstr>
      <vt:lpstr>Narodzenie i nowe narodzenie</vt:lpstr>
      <vt:lpstr>Zmartwychwstanie, Trybunał Chrystusa</vt:lpstr>
      <vt:lpstr>Wesela Baranka</vt:lpstr>
      <vt:lpstr>Powrót na ziemię</vt:lpstr>
      <vt:lpstr>Wszystkie 7 punktów do omówienia</vt:lpstr>
      <vt:lpstr>Wszystkie obiekty do zachowania !</vt:lpstr>
      <vt:lpstr>Dwie niepewności</vt:lpstr>
      <vt:lpstr>Inwestycje, które nie spłoną</vt:lpstr>
      <vt:lpstr>Inwestycja</vt:lpstr>
      <vt:lpstr>Inwestycja</vt:lpstr>
      <vt:lpstr>Efekty są odsunięte w czasie</vt:lpstr>
      <vt:lpstr>Niepewność #1 – czy odbiorę</vt:lpstr>
      <vt:lpstr>Niepewność #2 – ile odbiorę</vt:lpstr>
      <vt:lpstr>Problem #1 – czy będę zdolny odebrać?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137</cp:revision>
  <cp:lastPrinted>2019-03-31T13:29:41Z</cp:lastPrinted>
  <dcterms:created xsi:type="dcterms:W3CDTF">2018-05-18T15:30:11Z</dcterms:created>
  <dcterms:modified xsi:type="dcterms:W3CDTF">2019-06-18T08:16:35Z</dcterms:modified>
</cp:coreProperties>
</file>